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Roboto" panose="02000000000000000000" pitchFamily="2" charset="0"/>
      <p:regular r:id="rId11"/>
    </p:embeddedFont>
    <p:embeddedFont>
      <p:font typeface="Saira Medium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8" d="100"/>
          <a:sy n="88" d="100"/>
        </p:scale>
        <p:origin x="75" y="-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1398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B1BAD6-5139-A86B-5718-2B977F9F2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6A6F4C3-9E29-1383-FC02-A018A4ABA5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53A735-207F-ED25-04D2-FF9A9B5783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11827-A98B-6813-353E-46C6C81B4E7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279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30303">
              <a:alpha val="75000"/>
            </a:srgbClr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forms.office.com/Pages/ResponsePage.aspx?id=qzwxosOxOk-7ESFXRH3btF3vPMRhVHlNugbjCV4dmt9UN09CS0tBR0lTWERPREJDODU0VkFMNFhGTC4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Bayes va a la guerra</a:t>
            </a:r>
            <a:endParaRPr lang="en-US" sz="44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Inferencia bayesiana aplicada: del Atlántico de 1940 al Data Science moderno</a:t>
            </a:r>
            <a:endParaRPr lang="en-US" sz="1750" dirty="0">
              <a:latin typeface="+mj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1106"/>
            <a:ext cx="51782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Objetivos de aprendizaje</a:t>
            </a:r>
            <a:endParaRPr lang="en-US" sz="3550" dirty="0">
              <a:latin typeface="+mj-lt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251710"/>
            <a:ext cx="6407944" cy="2259925"/>
          </a:xfrm>
          <a:prstGeom prst="roundRect">
            <a:avLst>
              <a:gd name="adj" fmla="val 903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4" name="Shape 2"/>
          <p:cNvSpPr/>
          <p:nvPr/>
        </p:nvSpPr>
        <p:spPr>
          <a:xfrm>
            <a:off x="1043464" y="250138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30630" y="2688431"/>
            <a:ext cx="306110" cy="30611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43464" y="3408640"/>
            <a:ext cx="31806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Identificar componentes</a:t>
            </a:r>
            <a:endParaRPr lang="en-US" sz="220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1043464" y="3899059"/>
            <a:ext cx="59085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Prior, verosimilitud y posterior en situaciones reales</a:t>
            </a:r>
            <a:endParaRPr lang="en-US" sz="1750" dirty="0">
              <a:latin typeface="+mj-lt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28548" y="2251710"/>
            <a:ext cx="6408063" cy="2259925"/>
          </a:xfrm>
          <a:prstGeom prst="roundRect">
            <a:avLst>
              <a:gd name="adj" fmla="val 903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678222" y="2501384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65388" y="2688431"/>
            <a:ext cx="306110" cy="30611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78222" y="3408640"/>
            <a:ext cx="33344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Interpretar distribuciones</a:t>
            </a:r>
            <a:endParaRPr lang="en-US" sz="2200" dirty="0">
              <a:latin typeface="+mj-lt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678222" y="3899059"/>
            <a:ext cx="59087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Trabajar con modelos Binomiales y analizar resultados</a:t>
            </a:r>
            <a:endParaRPr lang="en-US" sz="1750" dirty="0">
              <a:latin typeface="+mj-lt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793790" y="4738449"/>
            <a:ext cx="13042821" cy="2259925"/>
          </a:xfrm>
          <a:prstGeom prst="roundRect">
            <a:avLst>
              <a:gd name="adj" fmla="val 9033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1043464" y="4988123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30630" y="5175171"/>
            <a:ext cx="306110" cy="30611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1043464" y="58953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Explorar con Python</a:t>
            </a:r>
            <a:endParaRPr lang="en-US" sz="2200" dirty="0">
              <a:latin typeface="+mj-lt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1043464" y="6385798"/>
            <a:ext cx="1254347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Usar Google Colab / Anaconda para experimentar con priors y datos reales</a:t>
            </a:r>
            <a:endParaRPr lang="en-US" sz="1750" dirty="0"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44C24BA-C2B3-CDB7-C26A-218A59C43ADA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4495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El contexto histórico: Atlántico 1940-1943</a:t>
            </a:r>
            <a:endParaRPr lang="en-US" sz="35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458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El desafío</a:t>
            </a:r>
            <a:endParaRPr lang="en-US" sz="22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6280190" y="382702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Convoyes aliados bajo amenaza constante</a:t>
            </a:r>
            <a:endParaRPr lang="en-US" sz="175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6280190" y="4632127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Submarinos U-boat atacando rutas críticas</a:t>
            </a:r>
            <a:endParaRPr lang="en-US" sz="175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6280190" y="5437227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Recursos de escolta limitados</a:t>
            </a:r>
            <a:endParaRPr lang="en-US" sz="175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6280190" y="5879425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Alta incertidumbre sobre ubicación enemiga</a:t>
            </a:r>
            <a:endParaRPr lang="en-US" sz="175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342721" y="32458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La pregunta clave</a:t>
            </a:r>
            <a:endParaRPr lang="en-US" sz="2200" dirty="0">
              <a:latin typeface="+mj-lt"/>
            </a:endParaRPr>
          </a:p>
        </p:txBody>
      </p:sp>
      <p:sp>
        <p:nvSpPr>
          <p:cNvPr id="10" name="Text 7"/>
          <p:cNvSpPr/>
          <p:nvPr/>
        </p:nvSpPr>
        <p:spPr>
          <a:xfrm>
            <a:off x="10342721" y="3827026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¿Cuándo enviar una escolta fuerte?</a:t>
            </a:r>
            <a:endParaRPr lang="en-US" sz="1750" dirty="0">
              <a:latin typeface="+mj-lt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342721" y="4756904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Decisiones bajo incertidumbre con información limitada y consecuencias mortales</a:t>
            </a:r>
            <a:endParaRPr lang="en-US" sz="175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80E044C-8F8C-7133-A0B7-E782630C0652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95105"/>
            <a:ext cx="546806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Estructura de las sesiones</a:t>
            </a:r>
            <a:endParaRPr lang="en-US" sz="3550" dirty="0">
              <a:latin typeface="+mj-lt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299960" y="2815709"/>
            <a:ext cx="30480" cy="3618667"/>
          </a:xfrm>
          <a:prstGeom prst="roundRect">
            <a:avLst>
              <a:gd name="adj" fmla="val 669768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4" name="Shape 2"/>
          <p:cNvSpPr/>
          <p:nvPr/>
        </p:nvSpPr>
        <p:spPr>
          <a:xfrm>
            <a:off x="6410087" y="3055620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5" name="Shape 3"/>
          <p:cNvSpPr/>
          <p:nvPr/>
        </p:nvSpPr>
        <p:spPr>
          <a:xfrm>
            <a:off x="7060049" y="2815709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45119" y="285821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1</a:t>
            </a:r>
            <a:endParaRPr lang="en-US" sz="26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1798439" y="2893576"/>
            <a:ext cx="43826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Sesión 1: Construyendo el modelo</a:t>
            </a:r>
            <a:endParaRPr lang="en-US" sz="2200" dirty="0">
              <a:latin typeface="+mj-lt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90" y="3383994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Discusión del problema histórico en grupos</a:t>
            </a:r>
            <a:endParaRPr lang="en-US" sz="1750" dirty="0">
              <a:latin typeface="+mj-lt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3826193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Identificar: prior, datos, actualización bayesiana</a:t>
            </a:r>
            <a:endParaRPr lang="en-US" sz="1750" dirty="0">
              <a:latin typeface="+mj-lt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3790" y="4268391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Exploración inicial en el Notebook</a:t>
            </a:r>
            <a:endParaRPr lang="en-US" sz="1750" dirty="0">
              <a:latin typeface="+mj-lt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539871" y="4416504"/>
            <a:ext cx="680442" cy="30480"/>
          </a:xfrm>
          <a:prstGeom prst="roundRect">
            <a:avLst>
              <a:gd name="adj" fmla="val 669768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060049" y="4176593"/>
            <a:ext cx="510302" cy="510302"/>
          </a:xfrm>
          <a:prstGeom prst="roundRect">
            <a:avLst>
              <a:gd name="adj" fmla="val 40005"/>
            </a:avLst>
          </a:prstGeom>
          <a:solidFill>
            <a:srgbClr val="030303"/>
          </a:solidFill>
          <a:ln w="2286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145119" y="421909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2</a:t>
            </a:r>
            <a:endParaRPr lang="en-US" sz="2650" dirty="0">
              <a:latin typeface="+mj-lt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449270" y="4254460"/>
            <a:ext cx="47065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Sesión 2: Exploración y aplicaciones</a:t>
            </a:r>
            <a:endParaRPr lang="en-US" sz="2200" dirty="0">
              <a:latin typeface="+mj-lt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8449270" y="4744879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Experimentar con diferentes priors y datos</a:t>
            </a:r>
            <a:endParaRPr lang="en-US" sz="1750" dirty="0">
              <a:latin typeface="+mj-lt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8449270" y="5187077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Analizar impacto en decisiones de escolta</a:t>
            </a:r>
            <a:endParaRPr lang="en-US" sz="1750" dirty="0">
              <a:latin typeface="+mj-lt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8449270" y="5629275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Crear infografía grupal con aplicación moderna</a:t>
            </a:r>
            <a:endParaRPr lang="en-US" sz="1750" dirty="0">
              <a:latin typeface="+mj-lt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449270" y="6071473"/>
            <a:ext cx="538734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Quiz conceptual de cierre</a:t>
            </a:r>
            <a:endParaRPr lang="en-US" sz="1750" dirty="0">
              <a:latin typeface="+mj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8E4623-8866-8FFF-8F4B-6F97DE2B7AD9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74257"/>
            <a:ext cx="10266640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Preparación requerida antes de la primera sesión</a:t>
            </a:r>
            <a:endParaRPr lang="en-US" sz="3550" dirty="0">
              <a:latin typeface="+mj-lt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Saira Light" pitchFamily="34" charset="-122"/>
                <a:cs typeface="Saira Light" pitchFamily="34" charset="-120"/>
              </a:rPr>
              <a:t>01</a:t>
            </a:r>
            <a:endParaRPr lang="en-US" sz="1750" dirty="0">
              <a:latin typeface="+mj-lt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049905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Lectura del caso</a:t>
            </a:r>
            <a:endParaRPr lang="en-US" sz="2200" dirty="0">
              <a:latin typeface="+mj-lt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Extracto de 2-3 páginas "Bayes goes to war" (disponible en el sitio del curso)</a:t>
            </a:r>
            <a:endParaRPr lang="en-US" sz="1750" dirty="0">
              <a:latin typeface="+mj-lt"/>
            </a:endParaRPr>
          </a:p>
        </p:txBody>
      </p:sp>
      <p:sp>
        <p:nvSpPr>
          <p:cNvPr id="7" name="Text 5"/>
          <p:cNvSpPr/>
          <p:nvPr/>
        </p:nvSpPr>
        <p:spPr>
          <a:xfrm>
            <a:off x="5216962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Saira Light" pitchFamily="34" charset="-122"/>
                <a:cs typeface="Saira Light" pitchFamily="34" charset="-120"/>
              </a:rPr>
              <a:t>02</a:t>
            </a:r>
            <a:endParaRPr lang="en-US" sz="1750" dirty="0">
              <a:latin typeface="+mj-lt"/>
            </a:endParaRPr>
          </a:p>
        </p:txBody>
      </p:sp>
      <p:sp>
        <p:nvSpPr>
          <p:cNvPr id="8" name="Shape 6"/>
          <p:cNvSpPr/>
          <p:nvPr/>
        </p:nvSpPr>
        <p:spPr>
          <a:xfrm>
            <a:off x="5216962" y="3049905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9" name="Text 7"/>
          <p:cNvSpPr/>
          <p:nvPr/>
        </p:nvSpPr>
        <p:spPr>
          <a:xfrm>
            <a:off x="5216962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Reflexión crítica</a:t>
            </a:r>
            <a:endParaRPr lang="en-US" sz="2200" dirty="0">
              <a:latin typeface="+mj-lt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216962" y="3714631"/>
            <a:ext cx="419635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¿Qué decisiones se tomaban? ¿Qué información disponible? ¿Dónde aparece la actualización de creencias?</a:t>
            </a:r>
            <a:endParaRPr lang="en-US" sz="1750" dirty="0">
              <a:latin typeface="+mj-lt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640133" y="269486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Saira Light" pitchFamily="34" charset="-122"/>
                <a:cs typeface="Saira Light" pitchFamily="34" charset="-120"/>
              </a:rPr>
              <a:t>03</a:t>
            </a:r>
            <a:endParaRPr lang="en-US" sz="1750" dirty="0">
              <a:latin typeface="+mj-lt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40133" y="3049905"/>
            <a:ext cx="4196358" cy="30480"/>
          </a:xfrm>
          <a:prstGeom prst="rect">
            <a:avLst/>
          </a:prstGeom>
          <a:solidFill>
            <a:srgbClr val="FC8337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9640133" y="32242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Setup técnico</a:t>
            </a:r>
            <a:endParaRPr lang="en-US" sz="2200" dirty="0">
              <a:latin typeface="+mj-lt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640133" y="3714631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Google Colab / Anaconda. Traer laptop. Probar ejecutar una celda simple</a:t>
            </a:r>
            <a:endParaRPr lang="en-US" sz="1750" dirty="0">
              <a:latin typeface="+mj-lt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93790" y="5228511"/>
            <a:ext cx="13042821" cy="1326713"/>
          </a:xfrm>
          <a:prstGeom prst="roundRect">
            <a:avLst>
              <a:gd name="adj" fmla="val 15387"/>
            </a:avLst>
          </a:prstGeom>
          <a:solidFill>
            <a:srgbClr val="4B1E01"/>
          </a:solidFill>
          <a:ln/>
        </p:spPr>
        <p:txBody>
          <a:bodyPr/>
          <a:lstStyle/>
          <a:p>
            <a:endParaRPr lang="en-US">
              <a:latin typeface="+mj-lt"/>
            </a:endParaRPr>
          </a:p>
        </p:txBody>
      </p:sp>
      <p:pic>
        <p:nvPicPr>
          <p:cNvPr id="1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4" y="5572601"/>
            <a:ext cx="283488" cy="226814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1530906" y="5511998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+mj-lt"/>
                <a:ea typeface="Roboto" pitchFamily="34" charset="-122"/>
                <a:cs typeface="Roboto" pitchFamily="34" charset="-120"/>
              </a:rPr>
              <a:t>No se requiere programación avanzada:</a:t>
            </a:r>
            <a:r>
              <a:rPr lang="en-US" sz="1750" dirty="0">
                <a:solidFill>
                  <a:srgbClr val="FFFFFF"/>
                </a:solidFill>
                <a:latin typeface="+mj-lt"/>
                <a:ea typeface="Roboto" pitchFamily="34" charset="-122"/>
                <a:cs typeface="Roboto" pitchFamily="34" charset="-120"/>
              </a:rPr>
              <a:t> proporcionaremos parte del código, tú cambiarás parámetros e interpretarás resultados. Deberás tener instalados paquetes como numpy, pandas o sklearn.</a:t>
            </a:r>
            <a:endParaRPr lang="en-US" sz="1750" dirty="0">
              <a:latin typeface="+mj-lt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3F5FC5-18DF-A43F-B866-A2C4EFF5BDD2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327315"/>
            <a:ext cx="7556421" cy="1133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Del Atlántico al algoritmo: Actualización bayesiana</a:t>
            </a:r>
            <a:endParaRPr lang="en-US" sz="3550" dirty="0">
              <a:latin typeface="+mj-lt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28242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Prior</a:t>
            </a:r>
            <a:endParaRPr lang="en-US" sz="2200" dirty="0">
              <a:latin typeface="+mj-lt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609386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Creencia inicial sobre amenaza de U-boats</a:t>
            </a:r>
            <a:endParaRPr lang="en-US" sz="1750" dirty="0">
              <a:latin typeface="+mj-lt"/>
            </a:endParaRPr>
          </a:p>
        </p:txBody>
      </p:sp>
      <p:sp>
        <p:nvSpPr>
          <p:cNvPr id="6" name="Text 3"/>
          <p:cNvSpPr/>
          <p:nvPr/>
        </p:nvSpPr>
        <p:spPr>
          <a:xfrm>
            <a:off x="3477578" y="4028242"/>
            <a:ext cx="21227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Verosimilitud</a:t>
            </a:r>
            <a:endParaRPr lang="en-US" sz="2200" dirty="0">
              <a:latin typeface="+mj-lt"/>
            </a:endParaRPr>
          </a:p>
        </p:txBody>
      </p:sp>
      <p:sp>
        <p:nvSpPr>
          <p:cNvPr id="7" name="Text 4"/>
          <p:cNvSpPr/>
          <p:nvPr/>
        </p:nvSpPr>
        <p:spPr>
          <a:xfrm>
            <a:off x="3477578" y="4609386"/>
            <a:ext cx="212276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Nueva evidencia: hundimientos observados</a:t>
            </a:r>
            <a:endParaRPr lang="en-US" sz="1750" dirty="0">
              <a:latin typeface="+mj-lt"/>
            </a:endParaRPr>
          </a:p>
        </p:txBody>
      </p:sp>
      <p:sp>
        <p:nvSpPr>
          <p:cNvPr id="8" name="Text 5"/>
          <p:cNvSpPr/>
          <p:nvPr/>
        </p:nvSpPr>
        <p:spPr>
          <a:xfrm>
            <a:off x="6161365" y="4028242"/>
            <a:ext cx="2203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+mj-lt"/>
                <a:ea typeface="Saira Medium" pitchFamily="34" charset="-122"/>
                <a:cs typeface="Saira Medium" pitchFamily="34" charset="-120"/>
              </a:rPr>
              <a:t>Posterior</a:t>
            </a:r>
            <a:endParaRPr lang="en-US" sz="22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61365" y="4609386"/>
            <a:ext cx="22038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+mj-lt"/>
                <a:ea typeface="Roboto" pitchFamily="34" charset="-122"/>
                <a:cs typeface="Roboto" pitchFamily="34" charset="-120"/>
              </a:rPr>
              <a:t>Creencia actualizada para próxima decisión</a:t>
            </a:r>
            <a:endParaRPr lang="en-US" sz="1750" dirty="0">
              <a:latin typeface="+mj-lt"/>
            </a:endParaRPr>
          </a:p>
        </p:txBody>
      </p:sp>
      <p:pic>
        <p:nvPicPr>
          <p:cNvPr id="11" name="Picture 10" descr="A person in a robe&#10;&#10;AI-generated content may be incorrect.">
            <a:extLst>
              <a:ext uri="{FF2B5EF4-FFF2-40B4-BE49-F238E27FC236}">
                <a16:creationId xmlns:a16="http://schemas.microsoft.com/office/drawing/2014/main" id="{C2D86F4E-A5E2-CAC3-3151-4B7C39397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7771" y="0"/>
            <a:ext cx="470262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8614"/>
            <a:ext cx="718589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ea typeface="Saira Medium" pitchFamily="34" charset="-122"/>
                <a:cs typeface="Saira Medium" pitchFamily="34" charset="-120"/>
              </a:rPr>
              <a:t>Evaluación: criterios y entregables</a:t>
            </a:r>
            <a:endParaRPr lang="en-US" sz="3550" dirty="0"/>
          </a:p>
        </p:txBody>
      </p:sp>
      <p:sp>
        <p:nvSpPr>
          <p:cNvPr id="3" name="Shape 1"/>
          <p:cNvSpPr/>
          <p:nvPr/>
        </p:nvSpPr>
        <p:spPr>
          <a:xfrm>
            <a:off x="793790" y="3269218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3269218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3526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ea typeface="Saira Medium" pitchFamily="34" charset="-122"/>
                <a:cs typeface="Saira Medium" pitchFamily="34" charset="-120"/>
              </a:rPr>
              <a:t>Notebook (grupal)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401693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ea typeface="Roboto" pitchFamily="34" charset="-122"/>
                <a:cs typeface="Roboto" pitchFamily="34" charset="-120"/>
              </a:rPr>
              <a:t>Completar tareas guiadas y experimentar con diferentes escenarios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69218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86482" y="3269218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565696" y="3526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ea typeface="Saira Medium" pitchFamily="34" charset="-122"/>
                <a:cs typeface="Saira Medium" pitchFamily="34" charset="-120"/>
              </a:rPr>
              <a:t>Infografía grupal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4016931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ea typeface="Roboto" pitchFamily="34" charset="-122"/>
                <a:cs typeface="Roboto" pitchFamily="34" charset="-120"/>
              </a:rPr>
              <a:t>Explicación clara del modelo bayesiano + visualizaciones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69218"/>
            <a:ext cx="4196358" cy="2093714"/>
          </a:xfrm>
          <a:prstGeom prst="roundRect">
            <a:avLst>
              <a:gd name="adj" fmla="val 6988"/>
            </a:avLst>
          </a:prstGeom>
          <a:solidFill>
            <a:srgbClr val="030303">
              <a:alpha val="75000"/>
            </a:srgbClr>
          </a:solidFill>
          <a:ln w="30480">
            <a:solidFill>
              <a:srgbClr val="FC8337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9609653" y="3269218"/>
            <a:ext cx="121920" cy="2093714"/>
          </a:xfrm>
          <a:prstGeom prst="roundRect">
            <a:avLst>
              <a:gd name="adj" fmla="val 167442"/>
            </a:avLst>
          </a:prstGeom>
          <a:solidFill>
            <a:srgbClr val="FC833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88868" y="35265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ea typeface="Saira Medium" pitchFamily="34" charset="-122"/>
                <a:cs typeface="Saira Medium" pitchFamily="34" charset="-120"/>
              </a:rPr>
              <a:t>Quiz conceptual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4016931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ea typeface="Roboto" pitchFamily="34" charset="-122"/>
                <a:cs typeface="Roboto" pitchFamily="34" charset="-120"/>
              </a:rPr>
              <a:t>Opción múltiple sobre prior, verosimilitud y posterior — detectar malentendidos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56180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ea typeface="Roboto" pitchFamily="34" charset="-122"/>
                <a:cs typeface="Roboto" pitchFamily="34" charset="-120"/>
              </a:rPr>
              <a:t>Esta actividad es formativa y cuenta para la evaluación continua del curso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DDB723D-7E93-D76F-E244-196ABD51F5FD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06F327-70EC-87ED-034A-C2D0E613B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B58A018-AFB6-68C2-3222-18045E249F01}"/>
              </a:ext>
            </a:extLst>
          </p:cNvPr>
          <p:cNvSpPr/>
          <p:nvPr/>
        </p:nvSpPr>
        <p:spPr>
          <a:xfrm>
            <a:off x="613398" y="606426"/>
            <a:ext cx="171303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ea typeface="Saira Medium" pitchFamily="34" charset="-122"/>
                <a:cs typeface="Saira Medium" pitchFamily="34" charset="-120"/>
              </a:rPr>
              <a:t>Accede:</a:t>
            </a:r>
            <a:endParaRPr lang="en-US" sz="35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483372F-DAAD-DFCA-1C2D-1E522096C03A}"/>
              </a:ext>
            </a:extLst>
          </p:cNvPr>
          <p:cNvSpPr/>
          <p:nvPr/>
        </p:nvSpPr>
        <p:spPr>
          <a:xfrm>
            <a:off x="11812555" y="7458269"/>
            <a:ext cx="2736980" cy="70912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qr code on a blue background&#10;&#10;AI-generated content may be incorrect.">
            <a:extLst>
              <a:ext uri="{FF2B5EF4-FFF2-40B4-BE49-F238E27FC236}">
                <a16:creationId xmlns:a16="http://schemas.microsoft.com/office/drawing/2014/main" id="{C0945A23-AD65-733B-6F4A-E07AAC3C0A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1349" y="712237"/>
            <a:ext cx="6117771" cy="611777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9E5A51-0A57-739E-4161-C4B34E1CBEA2}"/>
              </a:ext>
            </a:extLst>
          </p:cNvPr>
          <p:cNvSpPr txBox="1"/>
          <p:nvPr/>
        </p:nvSpPr>
        <p:spPr>
          <a:xfrm>
            <a:off x="613398" y="6151278"/>
            <a:ext cx="7264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accent2"/>
                </a:solidFill>
                <a:hlinkClick r:id="rId4"/>
              </a:rPr>
              <a:t>link</a:t>
            </a:r>
            <a:endParaRPr lang="en-US" sz="28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947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343</Words>
  <Application>Microsoft Office PowerPoint</Application>
  <PresentationFormat>Custom</PresentationFormat>
  <Paragraphs>66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Saira Medium</vt:lpstr>
      <vt:lpstr>Roboto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Nahuel Norberto Statuto Perez</cp:lastModifiedBy>
  <cp:revision>7</cp:revision>
  <dcterms:created xsi:type="dcterms:W3CDTF">2025-11-25T11:26:14Z</dcterms:created>
  <dcterms:modified xsi:type="dcterms:W3CDTF">2025-11-25T11:48:19Z</dcterms:modified>
</cp:coreProperties>
</file>